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7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9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0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1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2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75" r:id="rId3"/>
    <p:sldMasterId id="2147483689" r:id="rId4"/>
    <p:sldMasterId id="2147483705" r:id="rId5"/>
    <p:sldMasterId id="2147483719" r:id="rId6"/>
    <p:sldMasterId id="2147483735" r:id="rId7"/>
    <p:sldMasterId id="2147483749" r:id="rId8"/>
    <p:sldMasterId id="2147483765" r:id="rId9"/>
    <p:sldMasterId id="2147483781" r:id="rId10"/>
    <p:sldMasterId id="2147483797" r:id="rId11"/>
    <p:sldMasterId id="2147483813" r:id="rId12"/>
    <p:sldMasterId id="2147483829" r:id="rId13"/>
  </p:sldMasterIdLst>
  <p:notesMasterIdLst>
    <p:notesMasterId r:id="rId39"/>
  </p:notesMasterIdLst>
  <p:sldIdLst>
    <p:sldId id="256" r:id="rId14"/>
    <p:sldId id="261" r:id="rId15"/>
    <p:sldId id="258" r:id="rId16"/>
    <p:sldId id="259" r:id="rId17"/>
    <p:sldId id="264" r:id="rId18"/>
    <p:sldId id="260" r:id="rId19"/>
    <p:sldId id="262" r:id="rId20"/>
    <p:sldId id="263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7E290-E273-9143-A345-444204D52753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A9547-BC89-1044-86F9-14538C6BD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09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F91E0-31EA-9541-88B2-B69ADAEC13B4}" type="slidenum">
              <a:rPr lang="en-US"/>
              <a:pPr/>
              <a:t>2</a:t>
            </a:fld>
            <a:endParaRPr lang="en-US"/>
          </a:p>
        </p:txBody>
      </p:sp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499D9-EF40-F941-BA42-D6C8F79053A6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7EAD0-DAC5-1D49-BADA-58CCC734187A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7F50A8-F1C5-704F-BF0E-59579A7FC3A4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820FA5-907B-7242-AEBB-3497C011C584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7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041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2774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9260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75958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4160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86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28526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387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03528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9057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28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537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5387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7661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07410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65763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75627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3457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60178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474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96022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13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057303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616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6790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77660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5816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2266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025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2619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5171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91592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13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4EDBC-BB65-6445-8B36-32D761308A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2942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9326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23485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8173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5732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1266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872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1414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51138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8392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64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3FAF-CD31-DF46-BBA9-A0C2B52DD8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2631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53075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863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99754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857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62905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7625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5993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14968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47885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00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7B5D6-C27B-D244-9DA0-5E587D3F37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7058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38840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8937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8578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01122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4300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71269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1698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70600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3872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22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3E0DC-1362-5840-838C-9086DF9845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0816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9086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7350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28874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5800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42380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0928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2967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2456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0587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2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75E44-8A46-6248-9DB5-7C8C40557D3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61895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43854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0071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8576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2342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1926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64615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75545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5593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4707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84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6D36B-DBFF-284E-A045-B29E3D21F6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66501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3670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6149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5597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79049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212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5124D-A822-1742-AB35-087EF20B52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5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256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5464A-C8F7-A447-A9D7-F43B44EC25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291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9252-D8DA-D04C-91D1-ACFDBEF88A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939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D458D-3EBC-D84D-9DB4-FDA158E346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462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C088C-B53D-CD44-8D2C-DB813E65A6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239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C8DBBD-9FC7-FC42-807E-2A54954902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399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FE340C-7BD0-934A-8EE7-090D743BF1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53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4EDBC-BB65-6445-8B36-32D761308A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7400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3FAF-CD31-DF46-BBA9-A0C2B52DD8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4076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7B5D6-C27B-D244-9DA0-5E587D3F37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000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3E0DC-1362-5840-838C-9086DF9845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3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902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75E44-8A46-6248-9DB5-7C8C40557D3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8529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6D36B-DBFF-284E-A045-B29E3D21F6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23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5124D-A822-1742-AB35-087EF20B52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192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5464A-C8F7-A447-A9D7-F43B44EC25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735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9252-D8DA-D04C-91D1-ACFDBEF88A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82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D458D-3EBC-D84D-9DB4-FDA158E346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465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C088C-B53D-CD44-8D2C-DB813E65A6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434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C8DBBD-9FC7-FC42-807E-2A54954902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55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FE340C-7BD0-934A-8EE7-090D743BF1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731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25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089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522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89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526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494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426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671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2266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863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04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7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7993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5618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091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3411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8342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4EDBC-BB65-6445-8B36-32D761308A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758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3FAF-CD31-DF46-BBA9-A0C2B52DD8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047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7B5D6-C27B-D244-9DA0-5E587D3F37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6304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3E0DC-1362-5840-838C-9086DF9845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892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75E44-8A46-6248-9DB5-7C8C40557D3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482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6D36B-DBFF-284E-A045-B29E3D21F6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4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580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5124D-A822-1742-AB35-087EF20B52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1292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5464A-C8F7-A447-A9D7-F43B44EC25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579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9252-D8DA-D04C-91D1-ACFDBEF88A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185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D458D-3EBC-D84D-9DB4-FDA158E346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252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C088C-B53D-CD44-8D2C-DB813E65A6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208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C8DBBD-9FC7-FC42-807E-2A54954902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925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FE340C-7BD0-934A-8EE7-090D743BF1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4168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1994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0802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6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0920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339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718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B4ED-7D08-124A-B93E-51DDBC5DB41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504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90373-4E3C-FA46-8783-649628B499D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4692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3074-5593-7F44-A1FE-654FF133B39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39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6996F-0F11-064C-9AB1-AAF506B86F7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5337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ED446-886A-CE4B-8E53-D5713C61D8C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4486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D1B6A-A98C-F34A-9AF9-5BAB9D6A5BF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49151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7D7009-993E-A045-87F2-7C34E0EBAB2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57624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FEB9C9-1400-A94B-9C07-46D6DE41D54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99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5637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A1564E-66C2-3C42-A637-5334BC3060D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17664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B1E7A8-52D4-094D-B9E4-12D5F89F97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07176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4EDBC-BB65-6445-8B36-32D761308A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718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3FAF-CD31-DF46-BBA9-A0C2B52DD8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688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7B5D6-C27B-D244-9DA0-5E587D3F37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229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3E0DC-1362-5840-838C-9086DF9845B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396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75E44-8A46-6248-9DB5-7C8C40557D3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958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6D36B-DBFF-284E-A045-B29E3D21F69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204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5124D-A822-1742-AB35-087EF20B529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4649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5464A-C8F7-A447-A9D7-F43B44EC25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72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9252-D8DA-D04C-91D1-ACFDBEF88A1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0367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D458D-3EBC-D84D-9DB4-FDA158E3467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1249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C088C-B53D-CD44-8D2C-DB813E65A6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8507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C8DBBD-9FC7-FC42-807E-2A549549028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49293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FE340C-7BD0-934A-8EE7-090D743BF1C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423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89695-7AA5-7541-8C62-636221DD52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9968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6042B-BFD8-C848-A9FF-EC11E425355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7006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00E7B-93DE-1046-A2AB-52E35AF7CAC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4701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6917D-96C0-C54F-9E7A-CC290B74879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35961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14B77-A252-354F-934A-6AD7584491C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507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38.xml"/><Relationship Id="rId15" Type="http://schemas.openxmlformats.org/officeDocument/2006/relationships/slideLayout" Target="../slideLayouts/slideLayout139.xml"/><Relationship Id="rId16" Type="http://schemas.openxmlformats.org/officeDocument/2006/relationships/theme" Target="../theme/theme10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1.xml"/><Relationship Id="rId8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4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3.xml"/><Relationship Id="rId15" Type="http://schemas.openxmlformats.org/officeDocument/2006/relationships/slideLayout" Target="../slideLayouts/slideLayout154.xml"/><Relationship Id="rId16" Type="http://schemas.openxmlformats.org/officeDocument/2006/relationships/theme" Target="../theme/theme11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5.xml"/><Relationship Id="rId7" Type="http://schemas.openxmlformats.org/officeDocument/2006/relationships/slideLayout" Target="../slideLayouts/slideLayout146.xml"/><Relationship Id="rId8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49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67.xml"/><Relationship Id="rId14" Type="http://schemas.openxmlformats.org/officeDocument/2006/relationships/slideLayout" Target="../slideLayouts/slideLayout168.xml"/><Relationship Id="rId15" Type="http://schemas.openxmlformats.org/officeDocument/2006/relationships/slideLayout" Target="../slideLayouts/slideLayout169.xml"/><Relationship Id="rId16" Type="http://schemas.openxmlformats.org/officeDocument/2006/relationships/theme" Target="../theme/theme12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2.xml"/><Relationship Id="rId14" Type="http://schemas.openxmlformats.org/officeDocument/2006/relationships/slideLayout" Target="../slideLayouts/slideLayout183.xml"/><Relationship Id="rId15" Type="http://schemas.openxmlformats.org/officeDocument/2006/relationships/slideLayout" Target="../slideLayouts/slideLayout184.xml"/><Relationship Id="rId16" Type="http://schemas.openxmlformats.org/officeDocument/2006/relationships/theme" Target="../theme/theme13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73.xml"/><Relationship Id="rId5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6.xml"/><Relationship Id="rId8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7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3.xml"/><Relationship Id="rId16" Type="http://schemas.openxmlformats.org/officeDocument/2006/relationships/theme" Target="../theme/theme4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66.xml"/><Relationship Id="rId14" Type="http://schemas.openxmlformats.org/officeDocument/2006/relationships/theme" Target="../theme/theme5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81.xml"/><Relationship Id="rId16" Type="http://schemas.openxmlformats.org/officeDocument/2006/relationships/theme" Target="../theme/theme6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4.xml"/><Relationship Id="rId14" Type="http://schemas.openxmlformats.org/officeDocument/2006/relationships/theme" Target="../theme/theme7.xml"/><Relationship Id="rId1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08.xml"/><Relationship Id="rId15" Type="http://schemas.openxmlformats.org/officeDocument/2006/relationships/slideLayout" Target="../slideLayouts/slideLayout109.xml"/><Relationship Id="rId16" Type="http://schemas.openxmlformats.org/officeDocument/2006/relationships/theme" Target="../theme/theme8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24.xml"/><Relationship Id="rId16" Type="http://schemas.openxmlformats.org/officeDocument/2006/relationships/theme" Target="../theme/theme9.xml"/><Relationship Id="rId17" Type="http://schemas.openxmlformats.org/officeDocument/2006/relationships/image" Target="../media/image1.jpeg"/><Relationship Id="rId1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11666-F2C6-8D45-BEA9-A972A4BE5ACE}" type="datetimeFigureOut">
              <a:rPr lang="en-US" smtClean="0"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E91C6-FBA0-5D4A-8737-528AAFCBB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4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27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448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21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9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  <p:sldLayoutId id="2147483844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8E56EE5-F2F2-D846-88BF-435F9B0B4E1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02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8E56EE5-F2F2-D846-88BF-435F9B0B4E1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15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3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8E56EE5-F2F2-D846-88BF-435F9B0B4E1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68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43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8E56EE5-F2F2-D846-88BF-435F9B0B4E11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0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27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00DAAF6-F549-AF40-B8EE-A1609691E6FB}" type="slidenum">
              <a:rPr lang="es-ES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1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hyperlink" Target="http://en.wikiquote.org/wiki/File:Otto_von_Bismarck.JP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4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Relationship Id="rId2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Unification of Germany and Italy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3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ITALY: LEADERS OF UNIFICATION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z="2800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39750" y="5084763"/>
            <a:ext cx="8229600" cy="1106487"/>
          </a:xfrm>
        </p:spPr>
        <p:txBody>
          <a:bodyPr/>
          <a:lstStyle/>
          <a:p>
            <a:pPr>
              <a:buFontTx/>
              <a:buNone/>
            </a:pPr>
            <a:r>
              <a:rPr lang="es-ES" sz="2800"/>
              <a:t>      Mazzini		     Garibaldi               Cavour</a:t>
            </a:r>
          </a:p>
        </p:txBody>
      </p:sp>
      <p:pic>
        <p:nvPicPr>
          <p:cNvPr id="15365" name="Picture 5" descr="pad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7991475" cy="323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767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Factors That Led to Italian Unification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Geography</a:t>
            </a:r>
          </a:p>
          <a:p>
            <a:pPr lvl="1">
              <a:buClr>
                <a:srgbClr val="FFCC00"/>
              </a:buClr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Italy is isolated</a:t>
            </a:r>
          </a:p>
          <a:p>
            <a:pPr lvl="1">
              <a:buClr>
                <a:srgbClr val="FFCC00"/>
              </a:buClr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The Alps are to the North, surrounded by oceans.</a:t>
            </a:r>
          </a:p>
          <a:p>
            <a:pPr lvl="1">
              <a:buClr>
                <a:srgbClr val="FFCC00"/>
              </a:buClr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Geographic isolation allows Italy to develop its own ways, customs.</a:t>
            </a:r>
          </a:p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History</a:t>
            </a:r>
          </a:p>
          <a:p>
            <a:pPr lvl="1">
              <a:buClr>
                <a:srgbClr val="FFCC00"/>
              </a:buClr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Italians are very proud of their heritage, including the Italian Renaissance.</a:t>
            </a:r>
          </a:p>
          <a:p>
            <a:pPr lvl="1">
              <a:buClr>
                <a:srgbClr val="FFCC00"/>
              </a:buClr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Napoleon</a:t>
            </a:r>
            <a:r>
              <a:rPr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rPr>
              <a:t>’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s conquest of Italian states led to a desire not to be conquered again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  <a:sym typeface="Symbol" charset="0"/>
              </a:rPr>
              <a:t> Italian unity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.</a:t>
            </a:r>
          </a:p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Efforts of Three Men: Mazzini, Garibaldi, Cavour</a:t>
            </a:r>
          </a:p>
        </p:txBody>
      </p:sp>
    </p:spTree>
    <p:extLst>
      <p:ext uri="{BB962C8B-B14F-4D97-AF65-F5344CB8AC3E}">
        <p14:creationId xmlns:p14="http://schemas.microsoft.com/office/powerpoint/2010/main" val="1112296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NATIONALISM, A FORCE FOR UNITY: GERMANY</a:t>
            </a:r>
          </a:p>
        </p:txBody>
      </p:sp>
      <p:pic>
        <p:nvPicPr>
          <p:cNvPr id="37895" name="Picture 7" descr="1209779833_f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7000" y="1690688"/>
            <a:ext cx="635000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63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GERMANY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147050" cy="1108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Following the Congress of Vienna, 39 German States formed the German Confederation. Austro-Hungarian Empire and Prussia dominated the Confederation.</a:t>
            </a:r>
          </a:p>
        </p:txBody>
      </p:sp>
      <p:pic>
        <p:nvPicPr>
          <p:cNvPr id="39941" name="Picture 5" descr="ger1815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2349500"/>
            <a:ext cx="7272337" cy="4341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389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Background to German Unification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Prior to the French Revolution, there were more than 300 German states.</a:t>
            </a:r>
          </a:p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Prussia and Austria were the largest.</a:t>
            </a:r>
          </a:p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The Congress of Vienna reduced the number of German states to 39.</a:t>
            </a:r>
          </a:p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The smaller number of German states encouraged feelings of nationalism and patriotism among these German states. </a:t>
            </a:r>
          </a:p>
        </p:txBody>
      </p:sp>
    </p:spTree>
    <p:extLst>
      <p:ext uri="{BB962C8B-B14F-4D97-AF65-F5344CB8AC3E}">
        <p14:creationId xmlns:p14="http://schemas.microsoft.com/office/powerpoint/2010/main" val="3944333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LEADERS OF GERMAN UNIFICATION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/>
              <a:t>Bismarck:</a:t>
            </a:r>
          </a:p>
          <a:p>
            <a:pPr lvl="1"/>
            <a:r>
              <a:rPr lang="es-ES" sz="2400"/>
              <a:t>Realpolitik (</a:t>
            </a:r>
            <a:r>
              <a:rPr lang="ja-JP" altLang="es-ES" sz="2400">
                <a:latin typeface="Arial"/>
              </a:rPr>
              <a:t>“</a:t>
            </a:r>
            <a:r>
              <a:rPr lang="es-ES" sz="2400"/>
              <a:t>the politics of reality</a:t>
            </a:r>
            <a:r>
              <a:rPr lang="ja-JP" altLang="es-ES" sz="2400">
                <a:latin typeface="Arial"/>
              </a:rPr>
              <a:t>”</a:t>
            </a:r>
            <a:r>
              <a:rPr lang="es-ES" sz="2400"/>
              <a:t>): politics than leave no room for idealism.</a:t>
            </a:r>
          </a:p>
          <a:p>
            <a:pPr lvl="1"/>
            <a:r>
              <a:rPr lang="es-ES" sz="2400"/>
              <a:t>Known as the </a:t>
            </a:r>
            <a:r>
              <a:rPr lang="ja-JP" altLang="es-ES" sz="2400">
                <a:latin typeface="Arial"/>
              </a:rPr>
              <a:t>“</a:t>
            </a:r>
            <a:r>
              <a:rPr lang="es-ES" sz="2400"/>
              <a:t>Iron Chancellor</a:t>
            </a:r>
            <a:r>
              <a:rPr lang="ja-JP" altLang="es-ES" sz="2400">
                <a:latin typeface="Arial"/>
              </a:rPr>
              <a:t>”</a:t>
            </a:r>
            <a:r>
              <a:rPr lang="es-ES" sz="2400"/>
              <a:t> for his realpolitik and his powerful rule.</a:t>
            </a:r>
          </a:p>
          <a:p>
            <a:pPr lvl="1"/>
            <a:endParaRPr lang="es-ES" sz="2400"/>
          </a:p>
          <a:p>
            <a:pPr lvl="1"/>
            <a:endParaRPr lang="es-ES" sz="2400"/>
          </a:p>
        </p:txBody>
      </p:sp>
      <p:pic>
        <p:nvPicPr>
          <p:cNvPr id="54276" name="Picture 4" descr="lifelead1_249809s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628775"/>
            <a:ext cx="3590925" cy="4010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094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LEADERS OF GERMAN UNIFICATION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5184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800" dirty="0"/>
              <a:t>Bismarck. </a:t>
            </a:r>
            <a:r>
              <a:rPr lang="es-ES" sz="2800" dirty="0" err="1"/>
              <a:t>First</a:t>
            </a:r>
            <a:r>
              <a:rPr lang="es-ES" sz="2800" dirty="0"/>
              <a:t> </a:t>
            </a:r>
            <a:r>
              <a:rPr lang="es-ES" sz="2800" dirty="0" err="1"/>
              <a:t>speech</a:t>
            </a:r>
            <a:r>
              <a:rPr lang="es-ES" sz="2800" dirty="0"/>
              <a:t> as prime </a:t>
            </a:r>
            <a:r>
              <a:rPr lang="es-ES" sz="2800" dirty="0" err="1"/>
              <a:t>minister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members</a:t>
            </a:r>
            <a:r>
              <a:rPr lang="es-ES" sz="2800" dirty="0"/>
              <a:t> of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Parliament</a:t>
            </a:r>
            <a:r>
              <a:rPr lang="es-ES" sz="2800" dirty="0"/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400" dirty="0"/>
              <a:t>	</a:t>
            </a:r>
            <a:r>
              <a:rPr lang="ja-JP" altLang="es-ES" sz="2400" dirty="0">
                <a:latin typeface="Arial"/>
              </a:rPr>
              <a:t>“</a:t>
            </a:r>
            <a:r>
              <a:rPr lang="es-ES" sz="2400" dirty="0" err="1"/>
              <a:t>Not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speeches</a:t>
            </a:r>
            <a:r>
              <a:rPr lang="es-ES" sz="2400" dirty="0"/>
              <a:t> and votes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majority</a:t>
            </a:r>
            <a:r>
              <a:rPr lang="es-ES" sz="2400" dirty="0"/>
              <a:t>, are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great</a:t>
            </a:r>
            <a:r>
              <a:rPr lang="es-ES" sz="2400" dirty="0"/>
              <a:t> </a:t>
            </a:r>
            <a:r>
              <a:rPr lang="es-ES" sz="2400" dirty="0" err="1"/>
              <a:t>questions</a:t>
            </a:r>
            <a:r>
              <a:rPr lang="es-ES" sz="2400" dirty="0"/>
              <a:t> of </a:t>
            </a:r>
            <a:r>
              <a:rPr lang="es-ES" sz="2400" dirty="0" err="1"/>
              <a:t>the</a:t>
            </a:r>
            <a:r>
              <a:rPr lang="es-ES" sz="2400" dirty="0"/>
              <a:t> time </a:t>
            </a:r>
            <a:r>
              <a:rPr lang="es-ES" sz="2400" dirty="0" err="1"/>
              <a:t>decided</a:t>
            </a:r>
            <a:r>
              <a:rPr lang="es-ES" sz="2400" dirty="0"/>
              <a:t> — </a:t>
            </a:r>
            <a:r>
              <a:rPr lang="es-ES" sz="2400" dirty="0" err="1"/>
              <a:t>that</a:t>
            </a:r>
            <a:r>
              <a:rPr lang="es-ES" sz="2400" dirty="0"/>
              <a:t> </a:t>
            </a:r>
            <a:r>
              <a:rPr lang="es-ES" sz="2400" dirty="0" err="1"/>
              <a:t>was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error of 1848 and 1849 — </a:t>
            </a:r>
            <a:r>
              <a:rPr lang="es-ES" sz="2400" dirty="0" err="1"/>
              <a:t>but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iron</a:t>
            </a:r>
            <a:r>
              <a:rPr lang="es-ES" sz="2400" dirty="0"/>
              <a:t> and </a:t>
            </a:r>
            <a:r>
              <a:rPr lang="es-ES" sz="2400" dirty="0" err="1"/>
              <a:t>blood</a:t>
            </a:r>
            <a:r>
              <a:rPr lang="es-ES" sz="2400" dirty="0"/>
              <a:t>.</a:t>
            </a:r>
            <a:r>
              <a:rPr lang="ja-JP" altLang="es-ES" sz="2400" dirty="0">
                <a:latin typeface="Arial"/>
              </a:rPr>
              <a:t>”</a:t>
            </a:r>
            <a:r>
              <a:rPr lang="es-ES" sz="24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400" dirty="0" err="1"/>
              <a:t>Other</a:t>
            </a:r>
            <a:r>
              <a:rPr lang="es-ES" sz="2400" dirty="0"/>
              <a:t> </a:t>
            </a:r>
            <a:r>
              <a:rPr lang="es-ES" sz="2400" dirty="0" err="1"/>
              <a:t>quotes</a:t>
            </a:r>
            <a:r>
              <a:rPr lang="es-ES" sz="2400" dirty="0"/>
              <a:t>:</a:t>
            </a:r>
          </a:p>
          <a:p>
            <a:pPr lvl="1">
              <a:lnSpc>
                <a:spcPct val="80000"/>
              </a:lnSpc>
            </a:pPr>
            <a:r>
              <a:rPr lang="es-ES" sz="2400" dirty="0"/>
              <a:t>Hit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Poles</a:t>
            </a:r>
            <a:r>
              <a:rPr lang="es-ES" sz="2400" dirty="0"/>
              <a:t> so </a:t>
            </a:r>
            <a:r>
              <a:rPr lang="es-ES" sz="2400" dirty="0" err="1"/>
              <a:t>hard</a:t>
            </a:r>
            <a:r>
              <a:rPr lang="es-ES" sz="2400" dirty="0"/>
              <a:t> </a:t>
            </a:r>
            <a:r>
              <a:rPr lang="es-ES" sz="2400" dirty="0" err="1"/>
              <a:t>that</a:t>
            </a:r>
            <a:r>
              <a:rPr lang="es-ES" sz="2400" dirty="0"/>
              <a:t> </a:t>
            </a:r>
            <a:r>
              <a:rPr lang="es-ES" sz="2400" dirty="0" err="1"/>
              <a:t>they</a:t>
            </a:r>
            <a:r>
              <a:rPr lang="es-ES" sz="2400" dirty="0"/>
              <a:t> </a:t>
            </a:r>
            <a:r>
              <a:rPr lang="es-ES" sz="2400" dirty="0" err="1"/>
              <a:t>despair</a:t>
            </a:r>
            <a:r>
              <a:rPr lang="es-ES" sz="2400" dirty="0"/>
              <a:t> of </a:t>
            </a:r>
            <a:r>
              <a:rPr lang="es-ES" sz="2400" dirty="0" err="1"/>
              <a:t>their</a:t>
            </a:r>
            <a:r>
              <a:rPr lang="es-ES" sz="2400" dirty="0"/>
              <a:t> </a:t>
            </a:r>
            <a:r>
              <a:rPr lang="es-ES" sz="2400" dirty="0" err="1"/>
              <a:t>life</a:t>
            </a:r>
            <a:r>
              <a:rPr lang="es-ES" sz="2400" dirty="0"/>
              <a:t>; I </a:t>
            </a:r>
            <a:r>
              <a:rPr lang="es-ES" sz="2400" dirty="0" err="1"/>
              <a:t>have</a:t>
            </a:r>
            <a:r>
              <a:rPr lang="es-ES" sz="2400" dirty="0"/>
              <a:t> full </a:t>
            </a:r>
            <a:r>
              <a:rPr lang="es-ES" sz="2400" dirty="0" err="1"/>
              <a:t>sympathy</a:t>
            </a:r>
            <a:r>
              <a:rPr lang="es-ES" sz="2400" dirty="0"/>
              <a:t> </a:t>
            </a:r>
            <a:r>
              <a:rPr lang="es-ES" sz="2400" dirty="0" err="1"/>
              <a:t>with</a:t>
            </a:r>
            <a:r>
              <a:rPr lang="es-ES" sz="2400" dirty="0"/>
              <a:t> </a:t>
            </a:r>
            <a:r>
              <a:rPr lang="es-ES" sz="2400" dirty="0" err="1"/>
              <a:t>their</a:t>
            </a:r>
            <a:r>
              <a:rPr lang="es-ES" sz="2400" dirty="0"/>
              <a:t> </a:t>
            </a:r>
            <a:r>
              <a:rPr lang="es-ES" sz="2400" dirty="0" err="1"/>
              <a:t>condition</a:t>
            </a:r>
            <a:r>
              <a:rPr lang="es-ES" sz="2400" dirty="0"/>
              <a:t>, </a:t>
            </a:r>
            <a:r>
              <a:rPr lang="es-ES" sz="2400" dirty="0" err="1"/>
              <a:t>but</a:t>
            </a:r>
            <a:r>
              <a:rPr lang="es-ES" sz="2400" dirty="0"/>
              <a:t> </a:t>
            </a:r>
            <a:r>
              <a:rPr lang="es-ES" sz="2400" dirty="0" err="1"/>
              <a:t>if</a:t>
            </a:r>
            <a:r>
              <a:rPr lang="es-ES" sz="2400" dirty="0"/>
              <a:t> </a:t>
            </a:r>
            <a:r>
              <a:rPr lang="es-ES" sz="2400" dirty="0" err="1"/>
              <a:t>we</a:t>
            </a:r>
            <a:r>
              <a:rPr lang="es-ES" sz="2400" dirty="0"/>
              <a:t> </a:t>
            </a:r>
            <a:r>
              <a:rPr lang="es-ES" sz="2400" dirty="0" err="1"/>
              <a:t>want</a:t>
            </a:r>
            <a:r>
              <a:rPr lang="es-ES" sz="2400" dirty="0"/>
              <a:t> </a:t>
            </a:r>
            <a:r>
              <a:rPr lang="es-ES" sz="2400" dirty="0" err="1"/>
              <a:t>to</a:t>
            </a:r>
            <a:r>
              <a:rPr lang="es-ES" sz="2400" dirty="0"/>
              <a:t> </a:t>
            </a:r>
            <a:r>
              <a:rPr lang="es-ES" sz="2400" dirty="0" err="1"/>
              <a:t>survive</a:t>
            </a:r>
            <a:r>
              <a:rPr lang="es-ES" sz="2400" dirty="0"/>
              <a:t>, </a:t>
            </a:r>
            <a:r>
              <a:rPr lang="es-ES" sz="2400" dirty="0" err="1"/>
              <a:t>we</a:t>
            </a:r>
            <a:r>
              <a:rPr lang="es-ES" sz="2400" dirty="0"/>
              <a:t> can </a:t>
            </a:r>
            <a:r>
              <a:rPr lang="es-ES" sz="2400" dirty="0" err="1"/>
              <a:t>only</a:t>
            </a:r>
            <a:r>
              <a:rPr lang="es-ES" sz="2400" dirty="0"/>
              <a:t> </a:t>
            </a:r>
            <a:r>
              <a:rPr lang="es-ES" sz="2400" dirty="0" err="1"/>
              <a:t>exterminate</a:t>
            </a:r>
            <a:r>
              <a:rPr lang="es-ES" sz="2400" dirty="0"/>
              <a:t> </a:t>
            </a:r>
            <a:r>
              <a:rPr lang="es-ES" sz="2400" dirty="0" err="1"/>
              <a:t>them</a:t>
            </a:r>
            <a:r>
              <a:rPr lang="es-ES" sz="2400" dirty="0"/>
              <a:t>;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wolf</a:t>
            </a:r>
            <a:r>
              <a:rPr lang="es-ES" sz="2400" dirty="0"/>
              <a:t>, </a:t>
            </a:r>
            <a:r>
              <a:rPr lang="es-ES" sz="2400" dirty="0" err="1"/>
              <a:t>too</a:t>
            </a:r>
            <a:r>
              <a:rPr lang="es-ES" sz="2400" dirty="0"/>
              <a:t>, </a:t>
            </a:r>
            <a:r>
              <a:rPr lang="es-ES" sz="2400" dirty="0" err="1"/>
              <a:t>cannot</a:t>
            </a:r>
            <a:r>
              <a:rPr lang="es-ES" sz="2400" dirty="0"/>
              <a:t> </a:t>
            </a:r>
            <a:r>
              <a:rPr lang="es-ES" sz="2400" dirty="0" err="1"/>
              <a:t>help</a:t>
            </a:r>
            <a:r>
              <a:rPr lang="es-ES" sz="2400" dirty="0"/>
              <a:t> </a:t>
            </a:r>
            <a:r>
              <a:rPr lang="es-ES" sz="2400" dirty="0" err="1"/>
              <a:t>having</a:t>
            </a:r>
            <a:r>
              <a:rPr lang="es-ES" sz="2400" dirty="0"/>
              <a:t> </a:t>
            </a:r>
            <a:r>
              <a:rPr lang="es-ES" sz="2400" dirty="0" err="1"/>
              <a:t>been</a:t>
            </a:r>
            <a:r>
              <a:rPr lang="es-ES" sz="2400" dirty="0"/>
              <a:t> </a:t>
            </a:r>
            <a:r>
              <a:rPr lang="es-ES" sz="2400" dirty="0" err="1"/>
              <a:t>created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God</a:t>
            </a:r>
            <a:r>
              <a:rPr lang="es-ES" sz="2400" dirty="0"/>
              <a:t> as he </a:t>
            </a:r>
            <a:r>
              <a:rPr lang="es-ES" sz="2400" dirty="0" err="1"/>
              <a:t>is</a:t>
            </a:r>
            <a:r>
              <a:rPr lang="es-ES" sz="2400" dirty="0"/>
              <a:t>, </a:t>
            </a:r>
            <a:r>
              <a:rPr lang="es-ES" sz="2400" dirty="0" err="1"/>
              <a:t>but</a:t>
            </a:r>
            <a:r>
              <a:rPr lang="es-ES" sz="2400" dirty="0"/>
              <a:t> </a:t>
            </a:r>
            <a:r>
              <a:rPr lang="es-ES" sz="2400" dirty="0" err="1"/>
              <a:t>people</a:t>
            </a:r>
            <a:r>
              <a:rPr lang="es-ES" sz="2400" dirty="0"/>
              <a:t> </a:t>
            </a:r>
            <a:r>
              <a:rPr lang="es-ES" sz="2400" dirty="0" err="1"/>
              <a:t>shoot</a:t>
            </a:r>
            <a:r>
              <a:rPr lang="es-ES" sz="2400" dirty="0"/>
              <a:t> </a:t>
            </a:r>
            <a:r>
              <a:rPr lang="es-ES" sz="2400" dirty="0" err="1"/>
              <a:t>him</a:t>
            </a:r>
            <a:r>
              <a:rPr lang="es-ES" sz="2400" dirty="0"/>
              <a:t> </a:t>
            </a:r>
            <a:r>
              <a:rPr lang="es-ES" sz="2400" dirty="0" err="1"/>
              <a:t>for</a:t>
            </a:r>
            <a:r>
              <a:rPr lang="es-ES" sz="2400" dirty="0"/>
              <a:t> </a:t>
            </a:r>
            <a:r>
              <a:rPr lang="es-ES" sz="2400" dirty="0" err="1"/>
              <a:t>it</a:t>
            </a:r>
            <a:r>
              <a:rPr lang="es-ES" sz="2400" dirty="0"/>
              <a:t> </a:t>
            </a:r>
            <a:r>
              <a:rPr lang="es-ES" sz="2400" dirty="0" err="1"/>
              <a:t>if</a:t>
            </a:r>
            <a:r>
              <a:rPr lang="es-ES" sz="2400" dirty="0"/>
              <a:t> </a:t>
            </a:r>
            <a:r>
              <a:rPr lang="es-ES" sz="2400" dirty="0" err="1"/>
              <a:t>they</a:t>
            </a:r>
            <a:r>
              <a:rPr lang="es-ES" sz="2400" dirty="0"/>
              <a:t> can. </a:t>
            </a:r>
            <a:r>
              <a:rPr lang="es-ES" sz="2400" dirty="0">
                <a:hlinkClick r:id="rId2"/>
              </a:rPr>
              <a:t> </a:t>
            </a:r>
            <a:r>
              <a:rPr lang="es-ES" sz="2400" dirty="0"/>
              <a:t> </a:t>
            </a:r>
          </a:p>
          <a:p>
            <a:pPr lvl="1">
              <a:lnSpc>
                <a:spcPct val="80000"/>
              </a:lnSpc>
            </a:pPr>
            <a:r>
              <a:rPr lang="es-ES" sz="2400" dirty="0"/>
              <a:t>A </a:t>
            </a:r>
            <a:r>
              <a:rPr lang="es-ES" sz="2400" dirty="0" err="1"/>
              <a:t>conquering</a:t>
            </a:r>
            <a:r>
              <a:rPr lang="es-ES" sz="2400" dirty="0"/>
              <a:t> </a:t>
            </a:r>
            <a:r>
              <a:rPr lang="es-ES" sz="2400" dirty="0" err="1"/>
              <a:t>army</a:t>
            </a:r>
            <a:r>
              <a:rPr lang="es-ES" sz="2400" dirty="0"/>
              <a:t> </a:t>
            </a:r>
            <a:r>
              <a:rPr lang="es-ES" sz="2400" dirty="0" err="1"/>
              <a:t>on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border</a:t>
            </a:r>
            <a:r>
              <a:rPr lang="es-ES" sz="2400" dirty="0"/>
              <a:t> </a:t>
            </a:r>
            <a:r>
              <a:rPr lang="es-ES" sz="2400" dirty="0" err="1"/>
              <a:t>will</a:t>
            </a:r>
            <a:r>
              <a:rPr lang="es-ES" sz="2400" dirty="0"/>
              <a:t> </a:t>
            </a:r>
            <a:r>
              <a:rPr lang="es-ES" sz="2400" dirty="0" err="1"/>
              <a:t>not</a:t>
            </a:r>
            <a:r>
              <a:rPr lang="es-ES" sz="2400" dirty="0"/>
              <a:t> be </a:t>
            </a:r>
            <a:r>
              <a:rPr lang="es-ES" sz="2400" dirty="0" err="1"/>
              <a:t>stopped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eloquence</a:t>
            </a:r>
            <a:r>
              <a:rPr lang="es-ES" sz="2400" dirty="0" smtClean="0"/>
              <a:t>.</a:t>
            </a:r>
            <a:endParaRPr lang="es-ES" sz="2400" dirty="0"/>
          </a:p>
          <a:p>
            <a:pPr>
              <a:lnSpc>
                <a:spcPct val="80000"/>
              </a:lnSpc>
              <a:buFontTx/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945242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STEPS TO GERMAN UNIFICATION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978400" cy="5257800"/>
          </a:xfrm>
        </p:spPr>
        <p:txBody>
          <a:bodyPr/>
          <a:lstStyle/>
          <a:p>
            <a:r>
              <a:rPr lang="es-ES" sz="2800"/>
              <a:t>1864-1866.</a:t>
            </a:r>
          </a:p>
          <a:p>
            <a:pPr lvl="1"/>
            <a:r>
              <a:rPr lang="es-ES" sz="2400"/>
              <a:t>Alliance between Prussia and Austria.</a:t>
            </a:r>
          </a:p>
          <a:p>
            <a:pPr lvl="1"/>
            <a:r>
              <a:rPr lang="es-ES" sz="2400"/>
              <a:t>War against Denmark to win two border provinces: Shleswig and Holstein.</a:t>
            </a:r>
          </a:p>
          <a:p>
            <a:pPr lvl="1"/>
            <a:r>
              <a:rPr lang="es-ES" sz="2400"/>
              <a:t>Quick victory. Prussia governed Schleswig and Austria, Holstein.</a:t>
            </a:r>
          </a:p>
        </p:txBody>
      </p:sp>
      <p:pic>
        <p:nvPicPr>
          <p:cNvPr id="56324" name="Picture 4" descr="Captura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94363" y="1484313"/>
            <a:ext cx="2884487" cy="5184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07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STEPS TO GERMAN UNIFICATION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1866-1867: Seven Weeks War</a:t>
            </a:r>
          </a:p>
          <a:p>
            <a:pPr>
              <a:buFontTx/>
              <a:buNone/>
            </a:pPr>
            <a:r>
              <a:rPr lang="es-ES"/>
              <a:t>	Bismarck purposely stirred up border conflicts with Austria over Schleswig and Holstein. (Secret agreement between Italy and Prussia)</a:t>
            </a:r>
          </a:p>
          <a:p>
            <a:pPr>
              <a:buFontTx/>
              <a:buNone/>
            </a:pPr>
            <a:r>
              <a:rPr lang="es-ES"/>
              <a:t>	The tensions provoked Austria into declaring war on Prussia in 1866.</a:t>
            </a:r>
          </a:p>
          <a:p>
            <a:pPr>
              <a:buFontTx/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808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507412" cy="941388"/>
          </a:xfrm>
        </p:spPr>
        <p:txBody>
          <a:bodyPr/>
          <a:lstStyle/>
          <a:p>
            <a:r>
              <a:rPr lang="es-ES" sz="4000"/>
              <a:t>STEPS TO GERMAN UNIFICATION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341438"/>
            <a:ext cx="34671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1866-1867: Seven Weeks War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/>
              <a:t>	Prussia took control of northern Germany. In 1867, the remaining states of the north joined a North German Confederation (dominated by Prussia)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/>
          </a:p>
        </p:txBody>
      </p:sp>
      <p:sp>
        <p:nvSpPr>
          <p:cNvPr id="64517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pic>
        <p:nvPicPr>
          <p:cNvPr id="64519" name="Picture 7" descr="MapGerman19thCenturyUnif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1052513"/>
            <a:ext cx="5421312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436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The Unification of Italy and Germany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038600" y="6248400"/>
            <a:ext cx="487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rebuchet MS" charset="0"/>
            </a:endParaRPr>
          </a:p>
        </p:txBody>
      </p:sp>
      <p:pic>
        <p:nvPicPr>
          <p:cNvPr id="2055" name="Picture 7" descr="6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50" y="1219200"/>
            <a:ext cx="3230563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Bismar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3086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838200" y="5486400"/>
            <a:ext cx="3505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Garibaldi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953000" y="5486400"/>
            <a:ext cx="3505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Bismarck</a:t>
            </a:r>
          </a:p>
        </p:txBody>
      </p:sp>
    </p:spTree>
    <p:extLst>
      <p:ext uri="{BB962C8B-B14F-4D97-AF65-F5344CB8AC3E}">
        <p14:creationId xmlns:p14="http://schemas.microsoft.com/office/powerpoint/2010/main" val="45564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STEPS TO GERMAN UNIFICATION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341438"/>
            <a:ext cx="3251200" cy="4525962"/>
          </a:xfrm>
        </p:spPr>
        <p:txBody>
          <a:bodyPr/>
          <a:lstStyle/>
          <a:p>
            <a:r>
              <a:rPr lang="es-ES" sz="2800" dirty="0"/>
              <a:t>1870-1871: </a:t>
            </a:r>
            <a:r>
              <a:rPr lang="es-ES" sz="2800" dirty="0" err="1"/>
              <a:t>The</a:t>
            </a:r>
            <a:r>
              <a:rPr lang="es-ES" sz="2800" dirty="0"/>
              <a:t> Franco-</a:t>
            </a:r>
            <a:r>
              <a:rPr lang="es-ES" sz="2800" dirty="0" err="1"/>
              <a:t>Prussian</a:t>
            </a:r>
            <a:r>
              <a:rPr lang="es-ES" sz="2800" dirty="0"/>
              <a:t> </a:t>
            </a:r>
            <a:r>
              <a:rPr lang="es-ES" sz="2800" dirty="0" err="1"/>
              <a:t>War</a:t>
            </a:r>
            <a:r>
              <a:rPr lang="es-ES" sz="2800" dirty="0"/>
              <a:t>.</a:t>
            </a:r>
          </a:p>
          <a:p>
            <a:pPr>
              <a:buFontTx/>
              <a:buNone/>
            </a:pPr>
            <a:r>
              <a:rPr lang="es-ES" sz="2800" dirty="0"/>
              <a:t>	</a:t>
            </a:r>
            <a:r>
              <a:rPr lang="es-ES" sz="2800" dirty="0" err="1"/>
              <a:t>For</a:t>
            </a:r>
            <a:r>
              <a:rPr lang="es-ES" sz="2800" dirty="0"/>
              <a:t> </a:t>
            </a:r>
            <a:r>
              <a:rPr lang="es-ES" sz="2800" dirty="0" err="1"/>
              <a:t>four</a:t>
            </a:r>
            <a:r>
              <a:rPr lang="es-ES" sz="2800" dirty="0"/>
              <a:t> </a:t>
            </a:r>
            <a:r>
              <a:rPr lang="es-ES" sz="2800" dirty="0" err="1"/>
              <a:t>months</a:t>
            </a:r>
            <a:r>
              <a:rPr lang="es-ES" sz="2800" dirty="0"/>
              <a:t>, </a:t>
            </a:r>
            <a:r>
              <a:rPr lang="es-ES" sz="2800" dirty="0" err="1"/>
              <a:t>Paristans</a:t>
            </a:r>
            <a:r>
              <a:rPr lang="es-ES" sz="2800" dirty="0"/>
              <a:t> </a:t>
            </a:r>
            <a:r>
              <a:rPr lang="es-ES" sz="2800" dirty="0" err="1"/>
              <a:t>withstood</a:t>
            </a:r>
            <a:r>
              <a:rPr lang="es-ES" sz="2800" dirty="0"/>
              <a:t> a German </a:t>
            </a:r>
            <a:r>
              <a:rPr lang="es-ES" sz="2800" dirty="0" err="1"/>
              <a:t>siege</a:t>
            </a:r>
            <a:r>
              <a:rPr lang="es-ES" sz="2800" dirty="0"/>
              <a:t>. </a:t>
            </a:r>
            <a:r>
              <a:rPr lang="es-ES" sz="2800" dirty="0" err="1"/>
              <a:t>Finally</a:t>
            </a:r>
            <a:r>
              <a:rPr lang="es-ES" sz="2800" dirty="0"/>
              <a:t>, </a:t>
            </a:r>
            <a:r>
              <a:rPr lang="es-ES" sz="2800" dirty="0" err="1"/>
              <a:t>hunger</a:t>
            </a:r>
            <a:r>
              <a:rPr lang="es-ES" sz="2800" dirty="0"/>
              <a:t> </a:t>
            </a:r>
            <a:r>
              <a:rPr lang="es-ES" sz="2800" dirty="0" err="1"/>
              <a:t>forced</a:t>
            </a:r>
            <a:r>
              <a:rPr lang="es-ES" sz="2800" dirty="0"/>
              <a:t> </a:t>
            </a:r>
            <a:r>
              <a:rPr lang="es-ES" sz="2800" dirty="0" err="1"/>
              <a:t>them</a:t>
            </a:r>
            <a:r>
              <a:rPr lang="es-ES" sz="2800" dirty="0"/>
              <a:t> </a:t>
            </a:r>
            <a:r>
              <a:rPr lang="es-ES" sz="2800" dirty="0" err="1"/>
              <a:t>to</a:t>
            </a:r>
            <a:r>
              <a:rPr lang="es-ES" sz="2800" dirty="0"/>
              <a:t> </a:t>
            </a:r>
            <a:r>
              <a:rPr lang="es-ES" sz="2800" dirty="0" err="1"/>
              <a:t>surrender</a:t>
            </a:r>
            <a:r>
              <a:rPr lang="es-ES" sz="2800" dirty="0"/>
              <a:t>.</a:t>
            </a:r>
          </a:p>
          <a:p>
            <a:endParaRPr lang="es-ES" sz="2800" dirty="0"/>
          </a:p>
        </p:txBody>
      </p:sp>
      <p:pic>
        <p:nvPicPr>
          <p:cNvPr id="70660" name="Picture 4" descr="guerrafrancoprusiana2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0" y="1628775"/>
            <a:ext cx="5651500" cy="3532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944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STEPS TO GERMAN UNIFICATION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28775"/>
            <a:ext cx="3754438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JANUARY 18, 1871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	- Wilhem I is crowned kaiser (Emperor) 	at the Palace of Versailles (Picture)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400"/>
              <a:t>	- Second Reich: name given to the new German Empire (Holy Roan Empire was the First Reich; Hitler eventually created the Third Reich)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400"/>
          </a:p>
        </p:txBody>
      </p:sp>
      <p:pic>
        <p:nvPicPr>
          <p:cNvPr id="60420" name="Picture 4" descr="proclamacioniiireich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" t="1741" r="1654" b="22786"/>
          <a:stretch>
            <a:fillRect/>
          </a:stretch>
        </p:blipFill>
        <p:spPr>
          <a:xfrm>
            <a:off x="3995738" y="1954213"/>
            <a:ext cx="4968875" cy="3684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86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 Questions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What is nationalism?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What factors cause people to want to become unified?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How can the rise of nationalistic feelings lead to unity/creation of a country and dismantle empires?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6153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from Italian Unification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country and its leader caused Italians to desire to become unified as a nation?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are the three famous leaders of Italian unification?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were their ultimate goal? How did they achieve this?</a:t>
            </a:r>
          </a:p>
        </p:txBody>
      </p:sp>
    </p:spTree>
    <p:extLst>
      <p:ext uri="{BB962C8B-B14F-4D97-AF65-F5344CB8AC3E}">
        <p14:creationId xmlns:p14="http://schemas.microsoft.com/office/powerpoint/2010/main" val="16220393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Unification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How many German states were there before unification?</a:t>
            </a:r>
          </a:p>
          <a:p>
            <a:r>
              <a:rPr lang="en-US" dirty="0" smtClean="0"/>
              <a:t>What leader is called the “architect of German unification?”</a:t>
            </a:r>
          </a:p>
          <a:p>
            <a:r>
              <a:rPr lang="en-US" dirty="0" smtClean="0"/>
              <a:t>How did Bismarck try to instigate/</a:t>
            </a:r>
            <a:r>
              <a:rPr lang="en-US" dirty="0" err="1" smtClean="0"/>
              <a:t>encourgage</a:t>
            </a:r>
            <a:r>
              <a:rPr lang="en-US" dirty="0" smtClean="0"/>
              <a:t> nationalistic feelings? </a:t>
            </a:r>
          </a:p>
          <a:p>
            <a:r>
              <a:rPr lang="en-US" dirty="0" smtClean="0"/>
              <a:t>What countries did he start wars with to gain territory and create a unified Germany?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12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what you learned today, how do you think the rise of nationalism in Germany and Italy and their unification into single countries was a cause of World War I???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03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NATIONALISM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Nationalism is the belief that one</a:t>
            </a:r>
            <a:r>
              <a:rPr lang="ja-JP" altLang="es-ES">
                <a:latin typeface="Arial"/>
              </a:rPr>
              <a:t>’</a:t>
            </a:r>
            <a:r>
              <a:rPr lang="es-ES"/>
              <a:t>s greatest loyalty should not be to a king or an empire but to a nation of people who share a common culture and history. When the nation also had its own independent government, it became a nation-state.</a:t>
            </a:r>
          </a:p>
        </p:txBody>
      </p:sp>
    </p:spTree>
    <p:extLst>
      <p:ext uri="{BB962C8B-B14F-4D97-AF65-F5344CB8AC3E}">
        <p14:creationId xmlns:p14="http://schemas.microsoft.com/office/powerpoint/2010/main" val="1930110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BONDS THAT CREATE A NATION-STATE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NATIONALITY: A belief in a common ethnic ancestry – real or imagined.</a:t>
            </a:r>
          </a:p>
          <a:p>
            <a:pPr>
              <a:lnSpc>
                <a:spcPct val="90000"/>
              </a:lnSpc>
            </a:pPr>
            <a:r>
              <a:rPr lang="es-ES" sz="2400"/>
              <a:t>LANGUAGE: Different dialects (forms) of one language; one dialect chosen as the </a:t>
            </a:r>
            <a:r>
              <a:rPr lang="ja-JP" altLang="es-ES" sz="2400">
                <a:latin typeface="Arial"/>
              </a:rPr>
              <a:t>“</a:t>
            </a:r>
            <a:r>
              <a:rPr lang="es-ES" sz="2400"/>
              <a:t>national language</a:t>
            </a:r>
            <a:r>
              <a:rPr lang="ja-JP" altLang="es-ES" sz="2400">
                <a:latin typeface="Arial"/>
              </a:rPr>
              <a:t>”</a:t>
            </a:r>
            <a:r>
              <a:rPr lang="es-ES" sz="2400"/>
              <a:t>.</a:t>
            </a:r>
          </a:p>
          <a:p>
            <a:pPr>
              <a:lnSpc>
                <a:spcPct val="90000"/>
              </a:lnSpc>
            </a:pPr>
            <a:r>
              <a:rPr lang="es-ES" sz="2400"/>
              <a:t>CULTURE: A shared way of life (food, dress, behavior, ideals).</a:t>
            </a:r>
          </a:p>
          <a:p>
            <a:pPr>
              <a:lnSpc>
                <a:spcPct val="90000"/>
              </a:lnSpc>
            </a:pPr>
            <a:r>
              <a:rPr lang="es-ES" sz="2400"/>
              <a:t>HISTORY: A common past, common experiences (real or imagined).</a:t>
            </a:r>
          </a:p>
          <a:p>
            <a:pPr>
              <a:lnSpc>
                <a:spcPct val="90000"/>
              </a:lnSpc>
            </a:pPr>
            <a:r>
              <a:rPr lang="es-ES" sz="2400"/>
              <a:t>RELIGION: A religion shared by all or most of the people.</a:t>
            </a:r>
          </a:p>
          <a:p>
            <a:pPr>
              <a:lnSpc>
                <a:spcPct val="90000"/>
              </a:lnSpc>
            </a:pPr>
            <a:r>
              <a:rPr lang="es-ES" sz="2400"/>
              <a:t>TERRITORY: A certain territory that belongs to the ethnic groups; its </a:t>
            </a:r>
            <a:r>
              <a:rPr lang="ja-JP" altLang="es-ES" sz="2400">
                <a:latin typeface="Arial"/>
              </a:rPr>
              <a:t>“</a:t>
            </a:r>
            <a:r>
              <a:rPr lang="es-ES" sz="2400"/>
              <a:t>land</a:t>
            </a:r>
            <a:r>
              <a:rPr lang="ja-JP" altLang="es-ES" sz="2400">
                <a:latin typeface="Arial"/>
              </a:rPr>
              <a:t>”</a:t>
            </a:r>
            <a:r>
              <a:rPr lang="es-ES" sz="24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964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What is Nationalism?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Nationalism is a feeling of belonging and loyalty that causes people to think of themselves as a nation.</a:t>
            </a:r>
          </a:p>
          <a:p>
            <a:pPr>
              <a:buClr>
                <a:srgbClr val="FFCC00"/>
              </a:buClr>
              <a:buFont typeface="Wingdings" charset="0"/>
              <a:buChar char="§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During the 19</a:t>
            </a:r>
            <a:r>
              <a:rPr lang="en-US" sz="28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 and 20</a:t>
            </a:r>
            <a:r>
              <a:rPr lang="en-US" sz="28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 centuries, nationalism was a</a:t>
            </a:r>
          </a:p>
          <a:p>
            <a:pPr>
              <a:buFontTx/>
              <a:buNone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    powerful force that could:</a:t>
            </a:r>
          </a:p>
          <a:p>
            <a:pPr lvl="2">
              <a:buClr>
                <a:srgbClr val="FFCC00"/>
              </a:buClr>
              <a:buFont typeface="Wingdings" charset="0"/>
              <a:buChar char="§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Create one nation from many separate countries (ex. Italy and Germany)</a:t>
            </a:r>
          </a:p>
          <a:p>
            <a:pPr lvl="2">
              <a:buClr>
                <a:srgbClr val="FFCC00"/>
              </a:buClr>
              <a:buFont typeface="Wingdings" charset="0"/>
              <a:buChar char="§"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Break one nation up into many countries      (ex. Austria-Hungary, and Turkey)</a:t>
            </a:r>
          </a:p>
        </p:txBody>
      </p:sp>
    </p:spTree>
    <p:extLst>
      <p:ext uri="{BB962C8B-B14F-4D97-AF65-F5344CB8AC3E}">
        <p14:creationId xmlns:p14="http://schemas.microsoft.com/office/powerpoint/2010/main" val="2645250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NATIONALISM: A FORCE FOR DISUNITY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In the 1800</a:t>
            </a:r>
            <a:r>
              <a:rPr lang="ja-JP" altLang="es-ES">
                <a:latin typeface="Arial"/>
              </a:rPr>
              <a:t>’</a:t>
            </a:r>
            <a:r>
              <a:rPr lang="es-ES"/>
              <a:t>s growing sense of nationalism challenged three old empires:</a:t>
            </a:r>
          </a:p>
          <a:p>
            <a:pPr lvl="1"/>
            <a:r>
              <a:rPr lang="es-ES"/>
              <a:t>Russia</a:t>
            </a:r>
          </a:p>
          <a:p>
            <a:pPr lvl="1"/>
            <a:r>
              <a:rPr lang="es-ES"/>
              <a:t>Austrian Empire</a:t>
            </a:r>
          </a:p>
          <a:p>
            <a:pPr lvl="1"/>
            <a:r>
              <a:rPr lang="es-ES"/>
              <a:t>Ottoman Empire</a:t>
            </a:r>
          </a:p>
          <a:p>
            <a:pPr lvl="1">
              <a:buFontTx/>
              <a:buNone/>
            </a:pPr>
            <a:endParaRPr lang="es-ES"/>
          </a:p>
          <a:p>
            <a:pPr lvl="1">
              <a:buFontTx/>
              <a:buNone/>
            </a:pPr>
            <a:r>
              <a:rPr lang="es-ES"/>
              <a:t>All three empires would eventually collapse; largely as a result of WWI</a:t>
            </a:r>
          </a:p>
        </p:txBody>
      </p:sp>
    </p:spTree>
    <p:extLst>
      <p:ext uri="{BB962C8B-B14F-4D97-AF65-F5344CB8AC3E}">
        <p14:creationId xmlns:p14="http://schemas.microsoft.com/office/powerpoint/2010/main" val="15455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NATIONALISM, A FORCE FOR UNITY: ITALY</a:t>
            </a:r>
          </a:p>
        </p:txBody>
      </p:sp>
      <p:pic>
        <p:nvPicPr>
          <p:cNvPr id="10244" name="Picture 4" descr="Risorgimento%2C_Giuseppe_Garibaldi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6238" y="1557338"/>
            <a:ext cx="3568700" cy="444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03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" dirty="0"/>
              <a:t>ITALY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400" dirty="0" err="1"/>
              <a:t>After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Congress</a:t>
            </a:r>
            <a:r>
              <a:rPr lang="es-ES" sz="2400" dirty="0"/>
              <a:t> of </a:t>
            </a:r>
            <a:r>
              <a:rPr lang="es-ES" sz="2400" dirty="0" err="1"/>
              <a:t>Vienna</a:t>
            </a:r>
            <a:r>
              <a:rPr lang="es-ES" sz="2400" dirty="0"/>
              <a:t> (1815),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land</a:t>
            </a:r>
            <a:r>
              <a:rPr lang="es-ES" sz="2400" dirty="0"/>
              <a:t> of </a:t>
            </a:r>
            <a:r>
              <a:rPr lang="es-ES" sz="2400" dirty="0" err="1"/>
              <a:t>Italy</a:t>
            </a:r>
            <a:r>
              <a:rPr lang="es-ES" sz="2400" dirty="0"/>
              <a:t> </a:t>
            </a:r>
            <a:r>
              <a:rPr lang="es-ES" sz="2400" dirty="0" err="1"/>
              <a:t>was</a:t>
            </a:r>
            <a:r>
              <a:rPr lang="es-ES" sz="2400" dirty="0"/>
              <a:t> </a:t>
            </a:r>
            <a:r>
              <a:rPr lang="es-ES" sz="2400" dirty="0" err="1"/>
              <a:t>still</a:t>
            </a:r>
            <a:r>
              <a:rPr lang="es-ES" sz="2400" dirty="0"/>
              <a:t> </a:t>
            </a:r>
            <a:r>
              <a:rPr lang="es-ES" sz="2400" dirty="0" err="1"/>
              <a:t>divided</a:t>
            </a:r>
            <a:r>
              <a:rPr lang="es-ES" sz="2400" dirty="0"/>
              <a:t>:</a:t>
            </a:r>
          </a:p>
          <a:p>
            <a:r>
              <a:rPr lang="es-ES" sz="2400" dirty="0"/>
              <a:t>- </a:t>
            </a:r>
            <a:r>
              <a:rPr lang="es-ES" sz="2400" dirty="0" smtClean="0"/>
              <a:t>Austria </a:t>
            </a:r>
            <a:r>
              <a:rPr lang="es-ES" sz="2400" dirty="0" err="1" smtClean="0"/>
              <a:t>ruled</a:t>
            </a:r>
            <a:r>
              <a:rPr lang="es-ES" sz="2400" dirty="0" smtClean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Italian</a:t>
            </a:r>
            <a:r>
              <a:rPr lang="es-ES" sz="2400" dirty="0"/>
              <a:t> </a:t>
            </a:r>
            <a:r>
              <a:rPr lang="es-ES" sz="2400" dirty="0" err="1"/>
              <a:t>provinces</a:t>
            </a:r>
            <a:r>
              <a:rPr lang="es-ES" sz="2400" dirty="0"/>
              <a:t> of </a:t>
            </a:r>
            <a:r>
              <a:rPr lang="es-ES" sz="2400" dirty="0" err="1"/>
              <a:t>Venetia</a:t>
            </a:r>
            <a:r>
              <a:rPr lang="es-ES" sz="2400" dirty="0"/>
              <a:t> and </a:t>
            </a:r>
            <a:r>
              <a:rPr lang="es-ES" sz="2400" dirty="0" err="1"/>
              <a:t>Lombardy</a:t>
            </a:r>
            <a:r>
              <a:rPr lang="es-ES" sz="2400" dirty="0"/>
              <a:t>.</a:t>
            </a:r>
          </a:p>
          <a:p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Spanish</a:t>
            </a:r>
            <a:r>
              <a:rPr lang="es-ES" sz="2400" dirty="0"/>
              <a:t> Bourbon </a:t>
            </a:r>
            <a:r>
              <a:rPr lang="es-ES" sz="2400" dirty="0" err="1"/>
              <a:t>family</a:t>
            </a:r>
            <a:r>
              <a:rPr lang="es-ES" sz="2400" dirty="0"/>
              <a:t> </a:t>
            </a:r>
            <a:r>
              <a:rPr lang="es-ES" sz="2400" dirty="0" err="1"/>
              <a:t>ruled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Kingdom</a:t>
            </a:r>
            <a:r>
              <a:rPr lang="es-ES" sz="2400" dirty="0"/>
              <a:t>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Two</a:t>
            </a:r>
            <a:r>
              <a:rPr lang="es-ES" sz="2400" dirty="0"/>
              <a:t> </a:t>
            </a:r>
            <a:r>
              <a:rPr lang="es-ES" sz="2400" dirty="0" err="1"/>
              <a:t>Sicilies</a:t>
            </a:r>
            <a:r>
              <a:rPr lang="es-ES" sz="2400" dirty="0"/>
              <a:t>.</a:t>
            </a:r>
          </a:p>
          <a:p>
            <a:r>
              <a:rPr lang="es-ES" sz="2400" dirty="0"/>
              <a:t>Pope </a:t>
            </a:r>
            <a:r>
              <a:rPr lang="es-ES" sz="2400" dirty="0" err="1"/>
              <a:t>controlled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Papal </a:t>
            </a:r>
            <a:r>
              <a:rPr lang="es-ES" sz="2400" dirty="0" err="1"/>
              <a:t>States</a:t>
            </a:r>
            <a:r>
              <a:rPr lang="es-ES" sz="2400" dirty="0"/>
              <a:t>.</a:t>
            </a:r>
          </a:p>
        </p:txBody>
      </p:sp>
      <p:pic>
        <p:nvPicPr>
          <p:cNvPr id="12296" name="Picture 8" descr="Bound15"/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59288" y="908050"/>
            <a:ext cx="4492625" cy="5761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9803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/>
          <a:lstStyle/>
          <a:p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The Italian States Unite, 1859-1870</a:t>
            </a:r>
          </a:p>
        </p:txBody>
      </p:sp>
      <p:pic>
        <p:nvPicPr>
          <p:cNvPr id="5124" name="Picture 4" descr="map-18-02-p764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8025" y="762000"/>
            <a:ext cx="5095875" cy="6096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7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Default Design">
  <a:themeElements>
    <a:clrScheme name="Default Design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814</Words>
  <Application>Microsoft Macintosh PowerPoint</Application>
  <PresentationFormat>On-screen Show (4:3)</PresentationFormat>
  <Paragraphs>101</Paragraphs>
  <Slides>25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Office Theme</vt:lpstr>
      <vt:lpstr>Default Design</vt:lpstr>
      <vt:lpstr>1_Default Design</vt:lpstr>
      <vt:lpstr>Diseño predeterminado</vt:lpstr>
      <vt:lpstr>2_Default Design</vt:lpstr>
      <vt:lpstr>1_Diseño predeterminado</vt:lpstr>
      <vt:lpstr>3_Default Design</vt:lpstr>
      <vt:lpstr>2_Diseño predeterminado</vt:lpstr>
      <vt:lpstr>3_Diseño predeterminado</vt:lpstr>
      <vt:lpstr>4_Diseño predeterminado</vt:lpstr>
      <vt:lpstr>5_Diseño predeterminado</vt:lpstr>
      <vt:lpstr>6_Diseño predeterminado</vt:lpstr>
      <vt:lpstr>7_Diseño predeterminado</vt:lpstr>
      <vt:lpstr>Unification of Germany and Italy</vt:lpstr>
      <vt:lpstr>The Unification of Italy and Germany</vt:lpstr>
      <vt:lpstr>NATIONALISM</vt:lpstr>
      <vt:lpstr>BONDS THAT CREATE A NATION-STATE</vt:lpstr>
      <vt:lpstr>What is Nationalism?</vt:lpstr>
      <vt:lpstr>NATIONALISM: A FORCE FOR DISUNITY</vt:lpstr>
      <vt:lpstr>NATIONALISM, A FORCE FOR UNITY: ITALY</vt:lpstr>
      <vt:lpstr>ITALY</vt:lpstr>
      <vt:lpstr>The Italian States Unite, 1859-1870</vt:lpstr>
      <vt:lpstr>ITALY: LEADERS OF UNIFICATION</vt:lpstr>
      <vt:lpstr>Factors That Led to Italian Unification</vt:lpstr>
      <vt:lpstr>NATIONALISM, A FORCE FOR UNITY: GERMANY</vt:lpstr>
      <vt:lpstr>GERMANY</vt:lpstr>
      <vt:lpstr>Background to German Unification</vt:lpstr>
      <vt:lpstr>LEADERS OF GERMAN UNIFICATION</vt:lpstr>
      <vt:lpstr>LEADERS OF GERMAN UNIFICATION</vt:lpstr>
      <vt:lpstr>STEPS TO GERMAN UNIFICATION</vt:lpstr>
      <vt:lpstr>STEPS TO GERMAN UNIFICATION</vt:lpstr>
      <vt:lpstr>STEPS TO GERMAN UNIFICATION</vt:lpstr>
      <vt:lpstr>STEPS TO GERMAN UNIFICATION</vt:lpstr>
      <vt:lpstr>STEPS TO GERMAN UNIFICATION</vt:lpstr>
      <vt:lpstr>Big Idea Questions</vt:lpstr>
      <vt:lpstr>Questions from Italian Unification</vt:lpstr>
      <vt:lpstr>German Unification</vt:lpstr>
      <vt:lpstr>Free Response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Unification of Germany and Italy</dc:title>
  <dc:creator>Kaitlin Rothecker</dc:creator>
  <cp:lastModifiedBy>Kaitlin Rothecker</cp:lastModifiedBy>
  <cp:revision>5</cp:revision>
  <dcterms:created xsi:type="dcterms:W3CDTF">2014-12-17T09:00:21Z</dcterms:created>
  <dcterms:modified xsi:type="dcterms:W3CDTF">2014-12-17T10:13:17Z</dcterms:modified>
</cp:coreProperties>
</file>